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80"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6" r:id="rId40"/>
    <p:sldId id="295"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Astronomical_satellit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0"/>
            <a:ext cx="7772400" cy="1470025"/>
          </a:xfrm>
        </p:spPr>
        <p:txBody>
          <a:bodyPr/>
          <a:lstStyle/>
          <a:p>
            <a:r>
              <a:rPr lang="en-US" b="1" dirty="0" smtClean="0">
                <a:latin typeface="Times New Roman" pitchFamily="18" charset="0"/>
                <a:cs typeface="Times New Roman" pitchFamily="18" charset="0"/>
              </a:rPr>
              <a:t>UNIT 5</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524000" y="2057400"/>
            <a:ext cx="6400800" cy="1752600"/>
          </a:xfrm>
        </p:spPr>
        <p:txBody>
          <a:bodyPr/>
          <a:lstStyle/>
          <a:p>
            <a:r>
              <a:rPr lang="en-US" b="1" dirty="0" smtClean="0">
                <a:solidFill>
                  <a:schemeClr val="tx1"/>
                </a:solidFill>
                <a:latin typeface="Times New Roman" pitchFamily="18" charset="0"/>
                <a:cs typeface="Times New Roman" pitchFamily="18" charset="0"/>
              </a:rPr>
              <a:t>SATELLITE COMUNICATION</a:t>
            </a:r>
            <a:endParaRPr 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C:\Users\ISWARYA\Desktop\download (1).png"/>
          <p:cNvPicPr>
            <a:picLocks noGrp="1" noChangeAspect="1" noChangeArrowheads="1"/>
          </p:cNvPicPr>
          <p:nvPr>
            <p:ph idx="1"/>
          </p:nvPr>
        </p:nvPicPr>
        <p:blipFill>
          <a:blip r:embed="rId2"/>
          <a:srcRect/>
          <a:stretch>
            <a:fillRect/>
          </a:stretch>
        </p:blipFill>
        <p:spPr bwMode="auto">
          <a:xfrm>
            <a:off x="0" y="4343400"/>
            <a:ext cx="3903639" cy="2234406"/>
          </a:xfrm>
          <a:prstGeom prst="rect">
            <a:avLst/>
          </a:prstGeom>
          <a:noFill/>
        </p:spPr>
      </p:pic>
      <p:pic>
        <p:nvPicPr>
          <p:cNvPr id="5122" name="Picture 2" descr="C:\Users\ISWARYA\Desktop\download (2).jfif"/>
          <p:cNvPicPr>
            <a:picLocks noChangeAspect="1" noChangeArrowheads="1"/>
          </p:cNvPicPr>
          <p:nvPr/>
        </p:nvPicPr>
        <p:blipFill>
          <a:blip r:embed="rId3"/>
          <a:srcRect/>
          <a:stretch>
            <a:fillRect/>
          </a:stretch>
        </p:blipFill>
        <p:spPr bwMode="auto">
          <a:xfrm>
            <a:off x="4343400" y="4038600"/>
            <a:ext cx="3962400" cy="2211572"/>
          </a:xfrm>
          <a:prstGeom prst="rect">
            <a:avLst/>
          </a:prstGeom>
          <a:noFill/>
        </p:spPr>
      </p:pic>
      <p:sp>
        <p:nvSpPr>
          <p:cNvPr id="6" name="Rectangle 5"/>
          <p:cNvSpPr/>
          <p:nvPr/>
        </p:nvSpPr>
        <p:spPr>
          <a:xfrm>
            <a:off x="457200" y="1981200"/>
            <a:ext cx="8458200" cy="830997"/>
          </a:xfrm>
          <a:prstGeom prst="rect">
            <a:avLst/>
          </a:prstGeom>
        </p:spPr>
        <p:txBody>
          <a:bodyPr wrap="square">
            <a:spAutoFit/>
          </a:bodyPr>
          <a:lstStyle/>
          <a:p>
            <a:r>
              <a:rPr lang="en-US" sz="2400" dirty="0" smtClean="0">
                <a:latin typeface="Times New Roman" pitchFamily="18" charset="0"/>
                <a:cs typeface="Times New Roman" pitchFamily="18" charset="0"/>
              </a:rPr>
              <a:t>This type of orbit covers regions of high latitude for a large fraction of its orbital period.</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Types of satellites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smtClean="0">
                <a:hlinkClick r:id="rId2" tooltip="Astronomical satellite"/>
              </a:rPr>
              <a:t/>
            </a:r>
            <a:br>
              <a:rPr lang="en-US" b="1" dirty="0" smtClean="0">
                <a:hlinkClick r:id="rId2" tooltip="Astronomical satellite"/>
              </a:rPr>
            </a:br>
            <a:r>
              <a:rPr lang="en-US" b="1" dirty="0" smtClean="0">
                <a:solidFill>
                  <a:srgbClr val="FF0000"/>
                </a:solidFill>
                <a:latin typeface="Times New Roman" pitchFamily="18" charset="0"/>
                <a:cs typeface="Times New Roman" pitchFamily="18" charset="0"/>
              </a:rPr>
              <a:t>Astronomical satellites</a:t>
            </a:r>
            <a:r>
              <a:rPr lang="en-US" dirty="0" smtClean="0">
                <a:latin typeface="Times New Roman" pitchFamily="18" charset="0"/>
                <a:cs typeface="Times New Roman" pitchFamily="18" charset="0"/>
              </a:rPr>
              <a:t> are satellites used for observation of distant planets, galaxies, and other outer space objects</a:t>
            </a:r>
          </a:p>
          <a:p>
            <a:r>
              <a:rPr lang="en-US" b="1" dirty="0" smtClean="0">
                <a:solidFill>
                  <a:srgbClr val="FF0000"/>
                </a:solidFill>
                <a:latin typeface="Times New Roman" pitchFamily="18" charset="0"/>
                <a:cs typeface="Times New Roman" pitchFamily="18" charset="0"/>
              </a:rPr>
              <a:t>Biosatellites</a:t>
            </a:r>
            <a:r>
              <a:rPr lang="en-US" dirty="0" smtClean="0">
                <a:latin typeface="Times New Roman" pitchFamily="18" charset="0"/>
                <a:cs typeface="Times New Roman" pitchFamily="18" charset="0"/>
              </a:rPr>
              <a:t> are satellites designed to carry living organisms, generally for scientific experimentation.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solidFill>
                  <a:srgbClr val="FF0000"/>
                </a:solidFill>
                <a:latin typeface="Times New Roman" pitchFamily="18" charset="0"/>
                <a:cs typeface="Times New Roman" pitchFamily="18" charset="0"/>
              </a:rPr>
              <a:t>Communication satellites</a:t>
            </a:r>
            <a:r>
              <a:rPr lang="en-US" dirty="0" smtClean="0">
                <a:latin typeface="Times New Roman" pitchFamily="18" charset="0"/>
                <a:cs typeface="Times New Roman" pitchFamily="18" charset="0"/>
              </a:rPr>
              <a:t>  are satellites stationed in space for the purpose of </a:t>
            </a:r>
            <a:r>
              <a:rPr lang="en-US" dirty="0" smtClean="0">
                <a:solidFill>
                  <a:srgbClr val="FF0000"/>
                </a:solidFill>
                <a:latin typeface="Times New Roman" pitchFamily="18" charset="0"/>
                <a:cs typeface="Times New Roman" pitchFamily="18" charset="0"/>
              </a:rPr>
              <a:t>telecommunications.</a:t>
            </a:r>
          </a:p>
          <a:p>
            <a:pPr algn="just"/>
            <a:r>
              <a:rPr lang="en-US" dirty="0" smtClean="0">
                <a:latin typeface="Times New Roman" pitchFamily="18" charset="0"/>
                <a:cs typeface="Times New Roman" pitchFamily="18" charset="0"/>
              </a:rPr>
              <a:t> Modern communications satellites typically use geosynchronous orbits, </a:t>
            </a:r>
            <a:r>
              <a:rPr lang="en-US" dirty="0" err="1" smtClean="0">
                <a:latin typeface="Times New Roman" pitchFamily="18" charset="0"/>
                <a:cs typeface="Times New Roman" pitchFamily="18" charset="0"/>
              </a:rPr>
              <a:t>Molniya</a:t>
            </a:r>
            <a:r>
              <a:rPr lang="en-US" dirty="0" smtClean="0">
                <a:latin typeface="Times New Roman" pitchFamily="18" charset="0"/>
                <a:cs typeface="Times New Roman" pitchFamily="18" charset="0"/>
              </a:rPr>
              <a:t> orbits or Low Earth orbits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b="1" dirty="0" smtClean="0">
                <a:solidFill>
                  <a:srgbClr val="FF0000"/>
                </a:solidFill>
                <a:latin typeface="Times New Roman" pitchFamily="18" charset="0"/>
                <a:cs typeface="Times New Roman" pitchFamily="18" charset="0"/>
              </a:rPr>
              <a:t>Earth observation satellites</a:t>
            </a:r>
            <a:r>
              <a:rPr lang="en-US" dirty="0" smtClean="0">
                <a:latin typeface="Times New Roman" pitchFamily="18" charset="0"/>
                <a:cs typeface="Times New Roman" pitchFamily="18" charset="0"/>
              </a:rPr>
              <a:t> are satellites intended for non-military uses such as environmental monitoring, meteorology, map making </a:t>
            </a:r>
          </a:p>
          <a:p>
            <a:pPr algn="just"/>
            <a:r>
              <a:rPr lang="en-US" b="1" dirty="0" smtClean="0">
                <a:solidFill>
                  <a:srgbClr val="FF0000"/>
                </a:solidFill>
                <a:latin typeface="Times New Roman" pitchFamily="18" charset="0"/>
                <a:cs typeface="Times New Roman" pitchFamily="18" charset="0"/>
              </a:rPr>
              <a:t>Navigational satellites</a:t>
            </a:r>
            <a:r>
              <a:rPr lang="en-US" dirty="0" smtClean="0">
                <a:latin typeface="Times New Roman" pitchFamily="18" charset="0"/>
                <a:cs typeface="Times New Roman" pitchFamily="18" charset="0"/>
              </a:rPr>
              <a:t> are satellites which use radio time signals transmitted to enable mobile receivers on the ground to determine their exact location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solidFill>
                  <a:srgbClr val="FF0000"/>
                </a:solidFill>
                <a:latin typeface="Times New Roman" pitchFamily="18" charset="0"/>
                <a:cs typeface="Times New Roman" pitchFamily="18" charset="0"/>
              </a:rPr>
              <a:t>Killer satellites</a:t>
            </a:r>
            <a:r>
              <a:rPr lang="en-US" dirty="0" smtClean="0">
                <a:latin typeface="Times New Roman" pitchFamily="18" charset="0"/>
                <a:cs typeface="Times New Roman" pitchFamily="18" charset="0"/>
              </a:rPr>
              <a:t> are satellites that are designed to destroy enemy warheads, satellites, and other space assets.</a:t>
            </a:r>
          </a:p>
          <a:p>
            <a:pPr algn="just"/>
            <a:r>
              <a:rPr lang="en-US" b="1" dirty="0" smtClean="0">
                <a:solidFill>
                  <a:srgbClr val="FF0000"/>
                </a:solidFill>
                <a:latin typeface="Times New Roman" pitchFamily="18" charset="0"/>
                <a:cs typeface="Times New Roman" pitchFamily="18" charset="0"/>
              </a:rPr>
              <a:t>Crewed spacecraft</a:t>
            </a:r>
            <a:r>
              <a:rPr lang="en-US" b="1" dirty="0" smtClean="0">
                <a:latin typeface="Times New Roman" pitchFamily="18" charset="0"/>
                <a:cs typeface="Times New Roman" pitchFamily="18" charset="0"/>
              </a:rPr>
              <a:t> (spaceships)</a:t>
            </a:r>
            <a:r>
              <a:rPr lang="en-US" dirty="0" smtClean="0">
                <a:latin typeface="Times New Roman" pitchFamily="18" charset="0"/>
                <a:cs typeface="Times New Roman" pitchFamily="18" charset="0"/>
              </a:rPr>
              <a:t> are large satellites able to put humans into (and beyond) an orbit, and return them to Earth.</a:t>
            </a:r>
          </a:p>
          <a:p>
            <a:r>
              <a:rPr lang="en-US" dirty="0" smtClean="0">
                <a:latin typeface="Times New Roman" pitchFamily="18" charset="0"/>
                <a:cs typeface="Times New Roman" pitchFamily="18" charset="0"/>
              </a:rPr>
              <a:t> Spacecraft including spaceplanes of reusable systems have major propulsion or landing facilities.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u="sng" dirty="0" smtClean="0">
                <a:solidFill>
                  <a:srgbClr val="FF0000"/>
                </a:solidFill>
                <a:latin typeface="Times New Roman" pitchFamily="18" charset="0"/>
                <a:cs typeface="Times New Roman" pitchFamily="18" charset="0"/>
              </a:rPr>
              <a:t>Miniaturized satellites</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are satellites of unusually low masses and small sizes.</a:t>
            </a:r>
            <a:endParaRPr lang="en-US" baseline="300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New classifications are used to categorize these satellites: </a:t>
            </a:r>
          </a:p>
          <a:p>
            <a:pPr algn="just"/>
            <a:r>
              <a:rPr lang="en-US" dirty="0" smtClean="0">
                <a:latin typeface="Times New Roman" pitchFamily="18" charset="0"/>
                <a:cs typeface="Times New Roman" pitchFamily="18" charset="0"/>
              </a:rPr>
              <a:t>minisatellite (500–1000 kg),</a:t>
            </a:r>
          </a:p>
          <a:p>
            <a:pPr algn="just"/>
            <a:r>
              <a:rPr lang="en-US" dirty="0" smtClean="0">
                <a:latin typeface="Times New Roman" pitchFamily="18" charset="0"/>
                <a:cs typeface="Times New Roman" pitchFamily="18" charset="0"/>
              </a:rPr>
              <a:t> microsatellite (below 100 kg), </a:t>
            </a:r>
          </a:p>
          <a:p>
            <a:pPr algn="just"/>
            <a:r>
              <a:rPr lang="en-US" dirty="0" smtClean="0">
                <a:latin typeface="Times New Roman" pitchFamily="18" charset="0"/>
                <a:cs typeface="Times New Roman" pitchFamily="18" charset="0"/>
              </a:rPr>
              <a:t>nanosatellite (below 10 kg)</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smtClean="0">
                <a:solidFill>
                  <a:srgbClr val="FF0000"/>
                </a:solidFill>
                <a:latin typeface="Times New Roman" pitchFamily="18" charset="0"/>
                <a:cs typeface="Times New Roman" pitchFamily="18" charset="0"/>
              </a:rPr>
              <a:t>Reconnaissance satellites</a:t>
            </a:r>
            <a:r>
              <a:rPr lang="en-US" dirty="0" smtClean="0">
                <a:latin typeface="Times New Roman" pitchFamily="18" charset="0"/>
                <a:cs typeface="Times New Roman" pitchFamily="18" charset="0"/>
              </a:rPr>
              <a:t> are Earth observation satellite or communications satellite deployed for military or intelligence applications. </a:t>
            </a:r>
          </a:p>
          <a:p>
            <a:pPr algn="just"/>
            <a:r>
              <a:rPr lang="en-US" dirty="0" smtClean="0">
                <a:latin typeface="Times New Roman" pitchFamily="18" charset="0"/>
                <a:cs typeface="Times New Roman" pitchFamily="18" charset="0"/>
              </a:rPr>
              <a:t>Very little is known about the full power of these satellites, as governments who operate them usually keep information pertaining to their reconnaissance satellites classified.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solidFill>
                  <a:srgbClr val="FF0000"/>
                </a:solidFill>
                <a:latin typeface="Times New Roman" pitchFamily="18" charset="0"/>
                <a:cs typeface="Times New Roman" pitchFamily="18" charset="0"/>
              </a:rPr>
              <a:t>Recovery satellites</a:t>
            </a:r>
            <a:r>
              <a:rPr lang="en-US" dirty="0" smtClean="0">
                <a:latin typeface="Times New Roman" pitchFamily="18" charset="0"/>
                <a:cs typeface="Times New Roman" pitchFamily="18" charset="0"/>
              </a:rPr>
              <a:t> are satellites that provide a recovery of reconnaissance, biological, space-production and other payloads from orbit to Earth.</a:t>
            </a:r>
          </a:p>
          <a:p>
            <a:pPr algn="just"/>
            <a:r>
              <a:rPr lang="en-US" b="1" dirty="0" smtClean="0">
                <a:solidFill>
                  <a:srgbClr val="FF0000"/>
                </a:solidFill>
                <a:latin typeface="Times New Roman" pitchFamily="18" charset="0"/>
                <a:cs typeface="Times New Roman" pitchFamily="18" charset="0"/>
              </a:rPr>
              <a:t>Space-based solar power</a:t>
            </a:r>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satellites</a:t>
            </a:r>
            <a:r>
              <a:rPr lang="en-US" dirty="0" smtClean="0">
                <a:latin typeface="Times New Roman" pitchFamily="18" charset="0"/>
                <a:cs typeface="Times New Roman" pitchFamily="18" charset="0"/>
              </a:rPr>
              <a:t> are proposed satellites that would collect energy from sunlight and transmit it for use on Earth or other places.</a:t>
            </a:r>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solidFill>
                  <a:srgbClr val="FF0000"/>
                </a:solidFill>
              </a:rPr>
              <a:t>Space stations</a:t>
            </a:r>
            <a:r>
              <a:rPr lang="en-US" dirty="0" smtClean="0">
                <a:solidFill>
                  <a:srgbClr val="FF0000"/>
                </a:solidFill>
              </a:rPr>
              <a:t> </a:t>
            </a:r>
            <a:r>
              <a:rPr lang="en-US" dirty="0" smtClean="0"/>
              <a:t>are artificial orbital structures that are designed for human beings to live on in outer space. </a:t>
            </a:r>
          </a:p>
          <a:p>
            <a:r>
              <a:rPr lang="en-US" dirty="0" smtClean="0"/>
              <a:t>A space station is distinguished from other crewed spacecraft by its lack of major propulsion or landing facilities. </a:t>
            </a:r>
          </a:p>
          <a:p>
            <a:r>
              <a:rPr lang="en-US" dirty="0" smtClean="0"/>
              <a:t>Space stations are designed for medium-term living in orbit, for periods of weeks, months, or even years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solidFill>
                  <a:srgbClr val="FF0000"/>
                </a:solidFill>
                <a:latin typeface="Times New Roman" pitchFamily="18" charset="0"/>
                <a:cs typeface="Times New Roman" pitchFamily="18" charset="0"/>
              </a:rPr>
              <a:t>Tether satellites</a:t>
            </a:r>
            <a:r>
              <a:rPr lang="en-US" dirty="0" smtClean="0">
                <a:latin typeface="Times New Roman" pitchFamily="18" charset="0"/>
                <a:cs typeface="Times New Roman" pitchFamily="18" charset="0"/>
              </a:rPr>
              <a:t> are satellites which are connected to another satellite by a thin cable called a tether.</a:t>
            </a:r>
          </a:p>
          <a:p>
            <a:pPr algn="just"/>
            <a:r>
              <a:rPr lang="en-US" b="1" dirty="0" smtClean="0">
                <a:solidFill>
                  <a:srgbClr val="FF0000"/>
                </a:solidFill>
                <a:latin typeface="Times New Roman" pitchFamily="18" charset="0"/>
                <a:cs typeface="Times New Roman" pitchFamily="18" charset="0"/>
              </a:rPr>
              <a:t>Weather satellites</a:t>
            </a:r>
            <a:r>
              <a:rPr lang="en-US" dirty="0" smtClean="0">
                <a:latin typeface="Times New Roman" pitchFamily="18" charset="0"/>
                <a:cs typeface="Times New Roman" pitchFamily="18" charset="0"/>
              </a:rPr>
              <a:t> are primarily used to monitor Earth's weather and climate.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Satellite Communication: Orbits- types of satellites</a:t>
            </a:r>
          </a:p>
          <a:p>
            <a:r>
              <a:rPr lang="en-US" dirty="0" smtClean="0">
                <a:latin typeface="Times New Roman" pitchFamily="18" charset="0"/>
                <a:cs typeface="Times New Roman" pitchFamily="18" charset="0"/>
              </a:rPr>
              <a:t> Frequency bands</a:t>
            </a:r>
          </a:p>
          <a:p>
            <a:r>
              <a:rPr lang="en-US" dirty="0" smtClean="0">
                <a:latin typeface="Times New Roman" pitchFamily="18" charset="0"/>
                <a:cs typeface="Times New Roman" pitchFamily="18" charset="0"/>
              </a:rPr>
              <a:t> Multiple Access techniques:</a:t>
            </a:r>
          </a:p>
          <a:p>
            <a:r>
              <a:rPr lang="en-US" dirty="0" smtClean="0">
                <a:latin typeface="Times New Roman" pitchFamily="18" charset="0"/>
                <a:cs typeface="Times New Roman" pitchFamily="18" charset="0"/>
              </a:rPr>
              <a:t>FDMA</a:t>
            </a:r>
          </a:p>
          <a:p>
            <a:r>
              <a:rPr lang="en-US" dirty="0" smtClean="0">
                <a:latin typeface="Times New Roman" pitchFamily="18" charset="0"/>
                <a:cs typeface="Times New Roman" pitchFamily="18" charset="0"/>
              </a:rPr>
              <a:t>TDMA</a:t>
            </a:r>
          </a:p>
          <a:p>
            <a:r>
              <a:rPr lang="en-US" dirty="0" smtClean="0">
                <a:latin typeface="Times New Roman" pitchFamily="18" charset="0"/>
                <a:cs typeface="Times New Roman" pitchFamily="18" charset="0"/>
              </a:rPr>
              <a:t> CDMA</a:t>
            </a:r>
          </a:p>
          <a:p>
            <a:r>
              <a:rPr lang="en-US" dirty="0" smtClean="0">
                <a:latin typeface="Times New Roman" pitchFamily="18" charset="0"/>
                <a:cs typeface="Times New Roman" pitchFamily="18" charset="0"/>
              </a:rPr>
              <a:t>SDMA </a:t>
            </a:r>
          </a:p>
          <a:p>
            <a:r>
              <a:rPr lang="en-US" dirty="0" smtClean="0">
                <a:latin typeface="Times New Roman" pitchFamily="18" charset="0"/>
                <a:cs typeface="Times New Roman" pitchFamily="18" charset="0"/>
              </a:rPr>
              <a:t> INTELSAT and INSAT</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sz="4800" b="1" dirty="0" smtClean="0"/>
              <a:t>Frequency bands</a:t>
            </a:r>
            <a:endParaRPr lang="en-US" sz="4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ISWARYA\Desktop\Satellite_frequency_bands_article.jpg"/>
          <p:cNvPicPr>
            <a:picLocks noChangeAspect="1" noChangeArrowheads="1"/>
          </p:cNvPicPr>
          <p:nvPr/>
        </p:nvPicPr>
        <p:blipFill>
          <a:blip r:embed="rId2"/>
          <a:srcRect/>
          <a:stretch>
            <a:fillRect/>
          </a:stretch>
        </p:blipFill>
        <p:spPr bwMode="auto">
          <a:xfrm>
            <a:off x="177730" y="76200"/>
            <a:ext cx="9118670" cy="6858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solidFill>
                  <a:srgbClr val="FF0000"/>
                </a:solidFill>
                <a:latin typeface="Times New Roman" pitchFamily="18" charset="0"/>
                <a:cs typeface="Times New Roman" pitchFamily="18" charset="0"/>
              </a:rPr>
              <a:t>L-band (1–2 GHz)</a:t>
            </a:r>
          </a:p>
          <a:p>
            <a:r>
              <a:rPr lang="en-US" dirty="0" smtClean="0">
                <a:latin typeface="Times New Roman" pitchFamily="18" charset="0"/>
                <a:cs typeface="Times New Roman" pitchFamily="18" charset="0"/>
              </a:rPr>
              <a:t>Global Positioning System (GPS) carriers and also satellite mobile phones, such as Iridium; </a:t>
            </a:r>
            <a:r>
              <a:rPr lang="en-US" dirty="0" err="1" smtClean="0">
                <a:latin typeface="Times New Roman" pitchFamily="18" charset="0"/>
                <a:cs typeface="Times New Roman" pitchFamily="18" charset="0"/>
              </a:rPr>
              <a:t>Inmarsat</a:t>
            </a:r>
            <a:r>
              <a:rPr lang="en-US" dirty="0" smtClean="0">
                <a:latin typeface="Times New Roman" pitchFamily="18" charset="0"/>
                <a:cs typeface="Times New Roman" pitchFamily="18" charset="0"/>
              </a:rPr>
              <a:t> providing communications at sea, land and air; World Space satellite radio.</a:t>
            </a:r>
          </a:p>
          <a:p>
            <a:pPr>
              <a:buNone/>
            </a:pPr>
            <a:r>
              <a:rPr lang="en-US" b="1" dirty="0" smtClean="0">
                <a:solidFill>
                  <a:srgbClr val="FF0000"/>
                </a:solidFill>
                <a:latin typeface="Times New Roman" pitchFamily="18" charset="0"/>
                <a:cs typeface="Times New Roman" pitchFamily="18" charset="0"/>
              </a:rPr>
              <a:t>S-band (2–4 GHz)</a:t>
            </a:r>
          </a:p>
          <a:p>
            <a:r>
              <a:rPr lang="en-US" dirty="0" smtClean="0">
                <a:latin typeface="Times New Roman" pitchFamily="18" charset="0"/>
                <a:cs typeface="Times New Roman" pitchFamily="18" charset="0"/>
              </a:rPr>
              <a:t>Weather radar, surface ship radar, and some communications satellites, especially those of NASA</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solidFill>
                  <a:srgbClr val="FF0000"/>
                </a:solidFill>
                <a:latin typeface="Times New Roman" pitchFamily="18" charset="0"/>
                <a:cs typeface="Times New Roman" pitchFamily="18" charset="0"/>
              </a:rPr>
              <a:t>C-band (4–8 GHz)</a:t>
            </a:r>
          </a:p>
          <a:p>
            <a:pPr algn="just">
              <a:buNone/>
            </a:pPr>
            <a:r>
              <a:rPr lang="en-US" dirty="0" smtClean="0">
                <a:latin typeface="Times New Roman" pitchFamily="18" charset="0"/>
                <a:cs typeface="Times New Roman" pitchFamily="18" charset="0"/>
              </a:rPr>
              <a:t>  Primarily used for satellite communications, for full-time satellite TV networks or raw satellite feeds.</a:t>
            </a:r>
          </a:p>
          <a:p>
            <a:pPr algn="just"/>
            <a:r>
              <a:rPr lang="en-US" dirty="0" smtClean="0">
                <a:solidFill>
                  <a:srgbClr val="FF0000"/>
                </a:solidFill>
                <a:latin typeface="Times New Roman" pitchFamily="18" charset="0"/>
                <a:cs typeface="Times New Roman" pitchFamily="18" charset="0"/>
              </a:rPr>
              <a:t>X-band (8–12 GHz)</a:t>
            </a:r>
          </a:p>
          <a:p>
            <a:pPr algn="just">
              <a:buNone/>
            </a:pPr>
            <a:r>
              <a:rPr lang="en-US" dirty="0" smtClean="0">
                <a:latin typeface="Times New Roman" pitchFamily="18" charset="0"/>
                <a:cs typeface="Times New Roman" pitchFamily="18" charset="0"/>
              </a:rPr>
              <a:t>Primarily  used by the military.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solidFill>
                  <a:srgbClr val="FF0000"/>
                </a:solidFill>
                <a:latin typeface="Times New Roman" pitchFamily="18" charset="0"/>
                <a:cs typeface="Times New Roman" pitchFamily="18" charset="0"/>
              </a:rPr>
              <a:t>Ku-band (12–18 GHz)</a:t>
            </a:r>
          </a:p>
          <a:p>
            <a:pPr algn="just"/>
            <a:r>
              <a:rPr lang="en-US" dirty="0" smtClean="0">
                <a:latin typeface="Times New Roman" pitchFamily="18" charset="0"/>
                <a:cs typeface="Times New Roman" pitchFamily="18" charset="0"/>
              </a:rPr>
              <a:t>Used for satellite communications. In Europe, Ku-band downlink is used from 10.7 GHz to 12.75 GHz for direct broadcast satellite services</a:t>
            </a:r>
          </a:p>
          <a:p>
            <a:pPr algn="just">
              <a:buNone/>
            </a:pPr>
            <a:r>
              <a:rPr lang="en-US" dirty="0" smtClean="0">
                <a:solidFill>
                  <a:srgbClr val="FF0000"/>
                </a:solidFill>
                <a:latin typeface="Times New Roman" pitchFamily="18" charset="0"/>
                <a:cs typeface="Times New Roman" pitchFamily="18" charset="0"/>
              </a:rPr>
              <a:t>Ka-band (26–40 GHz)</a:t>
            </a:r>
          </a:p>
          <a:p>
            <a:pPr algn="just"/>
            <a:r>
              <a:rPr lang="en-US" dirty="0" smtClean="0">
                <a:latin typeface="Times New Roman" pitchFamily="18" charset="0"/>
                <a:cs typeface="Times New Roman" pitchFamily="18" charset="0"/>
              </a:rPr>
              <a:t>Communications satellites, uplink in either the 27.5 GHz and 31 GHz bands, and high-resolution, close-range targeting radars on military aircraft.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Multiple Access techniques</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Sometimes a satellite’s service is present at a </a:t>
            </a:r>
            <a:r>
              <a:rPr lang="en-US" dirty="0" smtClean="0">
                <a:solidFill>
                  <a:srgbClr val="FF0000"/>
                </a:solidFill>
                <a:latin typeface="Times New Roman" pitchFamily="18" charset="0"/>
                <a:cs typeface="Times New Roman" pitchFamily="18" charset="0"/>
              </a:rPr>
              <a:t>particular location on the earth station and sometimes it is not present. </a:t>
            </a:r>
          </a:p>
          <a:p>
            <a:pPr algn="just"/>
            <a:r>
              <a:rPr lang="en-US" dirty="0" smtClean="0">
                <a:latin typeface="Times New Roman" pitchFamily="18" charset="0"/>
                <a:cs typeface="Times New Roman" pitchFamily="18" charset="0"/>
              </a:rPr>
              <a:t>That means, a satellite may have </a:t>
            </a:r>
            <a:r>
              <a:rPr lang="en-US" dirty="0" smtClean="0">
                <a:solidFill>
                  <a:srgbClr val="FF0000"/>
                </a:solidFill>
                <a:latin typeface="Times New Roman" pitchFamily="18" charset="0"/>
                <a:cs typeface="Times New Roman" pitchFamily="18" charset="0"/>
              </a:rPr>
              <a:t>different service stations</a:t>
            </a:r>
            <a:r>
              <a:rPr lang="en-US" dirty="0" smtClean="0">
                <a:latin typeface="Times New Roman" pitchFamily="18" charset="0"/>
                <a:cs typeface="Times New Roman" pitchFamily="18" charset="0"/>
              </a:rPr>
              <a:t> of its own located at different places on the earth. </a:t>
            </a:r>
          </a:p>
          <a:p>
            <a:pPr algn="just"/>
            <a:r>
              <a:rPr lang="en-US" dirty="0" smtClean="0">
                <a:latin typeface="Times New Roman" pitchFamily="18" charset="0"/>
                <a:cs typeface="Times New Roman" pitchFamily="18" charset="0"/>
              </a:rPr>
              <a:t>They send carrier signal for the satellite.</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In this situation, we do </a:t>
            </a:r>
            <a:r>
              <a:rPr lang="en-US" dirty="0" smtClean="0">
                <a:solidFill>
                  <a:srgbClr val="FF0000"/>
                </a:solidFill>
                <a:latin typeface="Times New Roman" pitchFamily="18" charset="0"/>
                <a:cs typeface="Times New Roman" pitchFamily="18" charset="0"/>
              </a:rPr>
              <a:t>multiple access </a:t>
            </a:r>
            <a:r>
              <a:rPr lang="en-US" dirty="0" smtClean="0">
                <a:latin typeface="Times New Roman" pitchFamily="18" charset="0"/>
                <a:cs typeface="Times New Roman" pitchFamily="18" charset="0"/>
              </a:rPr>
              <a:t>to enable satellite to </a:t>
            </a:r>
            <a:r>
              <a:rPr lang="en-US" dirty="0" smtClean="0">
                <a:solidFill>
                  <a:srgbClr val="FF0000"/>
                </a:solidFill>
                <a:latin typeface="Times New Roman" pitchFamily="18" charset="0"/>
                <a:cs typeface="Times New Roman" pitchFamily="18" charset="0"/>
              </a:rPr>
              <a:t>take or give signals from different stations</a:t>
            </a:r>
            <a:r>
              <a:rPr lang="en-US" dirty="0" smtClean="0">
                <a:latin typeface="Times New Roman" pitchFamily="18" charset="0"/>
                <a:cs typeface="Times New Roman" pitchFamily="18" charset="0"/>
              </a:rPr>
              <a:t> at time without any interference between them.</a:t>
            </a:r>
          </a:p>
          <a:p>
            <a:r>
              <a:rPr lang="en-US" dirty="0" smtClean="0">
                <a:latin typeface="Times New Roman" pitchFamily="18" charset="0"/>
                <a:cs typeface="Times New Roman" pitchFamily="18" charset="0"/>
              </a:rPr>
              <a:t>Following are the three types of multiple access techniques.</a:t>
            </a:r>
          </a:p>
          <a:p>
            <a:pPr marL="514350" indent="-514350">
              <a:buFont typeface="+mj-lt"/>
              <a:buAutoNum type="arabicPeriod"/>
            </a:pPr>
            <a:r>
              <a:rPr lang="en-US" dirty="0" smtClean="0">
                <a:latin typeface="Times New Roman" pitchFamily="18" charset="0"/>
                <a:cs typeface="Times New Roman" pitchFamily="18" charset="0"/>
              </a:rPr>
              <a:t>FDMA (Frequency Division Multiple Access)</a:t>
            </a:r>
          </a:p>
          <a:p>
            <a:pPr marL="514350" indent="-514350">
              <a:buFont typeface="+mj-lt"/>
              <a:buAutoNum type="arabicPeriod"/>
            </a:pPr>
            <a:r>
              <a:rPr lang="en-US" dirty="0" smtClean="0">
                <a:latin typeface="Times New Roman" pitchFamily="18" charset="0"/>
                <a:cs typeface="Times New Roman" pitchFamily="18" charset="0"/>
              </a:rPr>
              <a:t>TDMA (Time Division Multiple Access)</a:t>
            </a:r>
          </a:p>
          <a:p>
            <a:pPr marL="514350" indent="-514350">
              <a:buFont typeface="+mj-lt"/>
              <a:buAutoNum type="arabicPeriod"/>
            </a:pPr>
            <a:r>
              <a:rPr lang="en-US" dirty="0" smtClean="0">
                <a:latin typeface="Times New Roman" pitchFamily="18" charset="0"/>
                <a:cs typeface="Times New Roman" pitchFamily="18" charset="0"/>
              </a:rPr>
              <a:t>CDMA (Code Division Multiple Access)</a:t>
            </a:r>
          </a:p>
          <a:p>
            <a:pPr algn="just"/>
            <a:endParaRPr lang="en-US"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latin typeface="Times New Roman" pitchFamily="18" charset="0"/>
                <a:cs typeface="Times New Roman" pitchFamily="18" charset="0"/>
              </a:rPr>
              <a:t>FDMA (Frequency Division Multiple Access)</a:t>
            </a: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In this type of multiple access, we assign </a:t>
            </a:r>
            <a:r>
              <a:rPr lang="en-US" dirty="0" smtClean="0">
                <a:solidFill>
                  <a:srgbClr val="FF0000"/>
                </a:solidFill>
                <a:latin typeface="Times New Roman" pitchFamily="18" charset="0"/>
                <a:cs typeface="Times New Roman" pitchFamily="18" charset="0"/>
              </a:rPr>
              <a:t>each signal a different type of frequency band (range).</a:t>
            </a:r>
          </a:p>
          <a:p>
            <a:pPr algn="just"/>
            <a:r>
              <a:rPr lang="en-US" dirty="0" smtClean="0">
                <a:latin typeface="Times New Roman" pitchFamily="18" charset="0"/>
                <a:cs typeface="Times New Roman" pitchFamily="18" charset="0"/>
              </a:rPr>
              <a:t> So, any two signals should not have same type of frequency range. Hence, there </a:t>
            </a:r>
            <a:r>
              <a:rPr lang="en-US" dirty="0" smtClean="0">
                <a:solidFill>
                  <a:srgbClr val="FF0000"/>
                </a:solidFill>
                <a:latin typeface="Times New Roman" pitchFamily="18" charset="0"/>
                <a:cs typeface="Times New Roman" pitchFamily="18" charset="0"/>
              </a:rPr>
              <a:t>won’t be any interference</a:t>
            </a:r>
            <a:r>
              <a:rPr lang="en-US" dirty="0" smtClean="0">
                <a:latin typeface="Times New Roman" pitchFamily="18" charset="0"/>
                <a:cs typeface="Times New Roman" pitchFamily="18" charset="0"/>
              </a:rPr>
              <a:t> between them, even if we send those signals in </a:t>
            </a:r>
            <a:r>
              <a:rPr lang="en-US" dirty="0" smtClean="0">
                <a:solidFill>
                  <a:srgbClr val="FF0000"/>
                </a:solidFill>
                <a:latin typeface="Times New Roman" pitchFamily="18" charset="0"/>
                <a:cs typeface="Times New Roman" pitchFamily="18" charset="0"/>
              </a:rPr>
              <a:t>one channel</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Example</a:t>
            </a:r>
            <a:r>
              <a:rPr lang="en-US" dirty="0" smtClean="0"/>
              <a:t> </a:t>
            </a:r>
          </a:p>
          <a:p>
            <a:pPr>
              <a:buNone/>
            </a:pPr>
            <a:r>
              <a:rPr lang="en-US" dirty="0" smtClean="0">
                <a:latin typeface="Times New Roman" pitchFamily="18" charset="0"/>
                <a:cs typeface="Times New Roman" pitchFamily="18" charset="0"/>
              </a:rPr>
              <a:t>Radio channels</a:t>
            </a:r>
          </a:p>
          <a:p>
            <a:r>
              <a:rPr lang="en-US" dirty="0" smtClean="0">
                <a:latin typeface="Times New Roman" pitchFamily="18" charset="0"/>
                <a:cs typeface="Times New Roman" pitchFamily="18" charset="0"/>
              </a:rPr>
              <a:t>We can see that each station has been given a different frequency band in order to operate</a:t>
            </a:r>
            <a:r>
              <a:rPr lang="en-US" dirty="0" smtClean="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ISWARYA\Desktop\fdma.jpg"/>
          <p:cNvPicPr>
            <a:picLocks noGrp="1" noChangeAspect="1" noChangeArrowheads="1"/>
          </p:cNvPicPr>
          <p:nvPr>
            <p:ph idx="1"/>
          </p:nvPr>
        </p:nvPicPr>
        <p:blipFill>
          <a:blip r:embed="rId2"/>
          <a:srcRect/>
          <a:stretch>
            <a:fillRect/>
          </a:stretch>
        </p:blipFill>
        <p:spPr bwMode="auto">
          <a:xfrm>
            <a:off x="533400" y="1837151"/>
            <a:ext cx="8185614" cy="410644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Orbits</a:t>
            </a:r>
            <a:endParaRPr lang="en-US" b="1"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When a satellite is launched, it is placed in orbit around the Earth. </a:t>
            </a:r>
          </a:p>
          <a:p>
            <a:pPr algn="just"/>
            <a:r>
              <a:rPr lang="en-US" dirty="0" smtClean="0">
                <a:latin typeface="Times New Roman" pitchFamily="18" charset="0"/>
                <a:cs typeface="Times New Roman" pitchFamily="18" charset="0"/>
              </a:rPr>
              <a:t>The </a:t>
            </a:r>
            <a:r>
              <a:rPr lang="en-US" dirty="0" smtClean="0">
                <a:solidFill>
                  <a:srgbClr val="FF0000"/>
                </a:solidFill>
                <a:latin typeface="Times New Roman" pitchFamily="18" charset="0"/>
                <a:cs typeface="Times New Roman" pitchFamily="18" charset="0"/>
              </a:rPr>
              <a:t>Earth's gravity holds the satellite in a certain path as it goes around the Earth</a:t>
            </a:r>
            <a:r>
              <a:rPr lang="en-US" dirty="0" smtClean="0">
                <a:latin typeface="Times New Roman" pitchFamily="18" charset="0"/>
                <a:cs typeface="Times New Roman" pitchFamily="18" charset="0"/>
              </a:rPr>
              <a:t>, and that path is called an "orbit</a:t>
            </a:r>
            <a:r>
              <a:rPr lang="en-US" dirty="0" smtClean="0"/>
              <a:t>.“</a:t>
            </a:r>
          </a:p>
          <a:p>
            <a:endParaRPr lang="en-US" dirty="0"/>
          </a:p>
        </p:txBody>
      </p:sp>
      <p:pic>
        <p:nvPicPr>
          <p:cNvPr id="5" name="Picture 2" descr="C:\Users\ISWARYA\Desktop\download.jfif"/>
          <p:cNvPicPr>
            <a:picLocks noChangeAspect="1" noChangeArrowheads="1"/>
          </p:cNvPicPr>
          <p:nvPr/>
        </p:nvPicPr>
        <p:blipFill>
          <a:blip r:embed="rId2"/>
          <a:srcRect/>
          <a:stretch>
            <a:fillRect/>
          </a:stretch>
        </p:blipFill>
        <p:spPr bwMode="auto">
          <a:xfrm>
            <a:off x="4495800" y="4123204"/>
            <a:ext cx="3581400" cy="2449046"/>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Station A has been kept under the frequency range of 0 to 20 HZ. </a:t>
            </a:r>
          </a:p>
          <a:p>
            <a:r>
              <a:rPr lang="en-US" dirty="0" smtClean="0">
                <a:latin typeface="Times New Roman" pitchFamily="18" charset="0"/>
                <a:cs typeface="Times New Roman" pitchFamily="18" charset="0"/>
              </a:rPr>
              <a:t>Stations B have been assigned the frequency range of 30-60 Hz </a:t>
            </a:r>
          </a:p>
          <a:p>
            <a:r>
              <a:rPr lang="en-US" dirty="0" smtClean="0">
                <a:latin typeface="Times New Roman" pitchFamily="18" charset="0"/>
                <a:cs typeface="Times New Roman" pitchFamily="18" charset="0"/>
              </a:rPr>
              <a:t> Stations C 70-90 Hz respectively. </a:t>
            </a:r>
          </a:p>
          <a:p>
            <a:pPr>
              <a:buNone/>
            </a:pPr>
            <a:r>
              <a:rPr lang="en-US" dirty="0" smtClean="0">
                <a:latin typeface="Times New Roman" pitchFamily="18" charset="0"/>
                <a:cs typeface="Times New Roman" pitchFamily="18" charset="0"/>
              </a:rPr>
              <a:t>            There is no interference between them</a:t>
            </a:r>
            <a:endParaRPr lang="en-US"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Disadvantages:</a:t>
            </a:r>
          </a:p>
          <a:p>
            <a:pPr algn="just"/>
            <a:r>
              <a:rPr lang="en-US" dirty="0" smtClean="0">
                <a:latin typeface="Times New Roman" pitchFamily="18" charset="0"/>
                <a:cs typeface="Times New Roman" pitchFamily="18" charset="0"/>
              </a:rPr>
              <a:t>This type of multiple access is not recommended for the channels, which are of dynamic and uneven. </a:t>
            </a:r>
          </a:p>
          <a:p>
            <a:pPr algn="just"/>
            <a:r>
              <a:rPr lang="en-US" dirty="0" smtClean="0">
                <a:latin typeface="Times New Roman" pitchFamily="18" charset="0"/>
                <a:cs typeface="Times New Roman" pitchFamily="18" charset="0"/>
              </a:rPr>
              <a:t>Because, it will make their data as inflexible and inefficient.</a:t>
            </a:r>
            <a:endParaRPr lang="en-US"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TDMA (Time Division Multiple Access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TDMA is a </a:t>
            </a:r>
            <a:r>
              <a:rPr lang="en-US" dirty="0" smtClean="0">
                <a:solidFill>
                  <a:srgbClr val="FF0000"/>
                </a:solidFill>
                <a:latin typeface="Times New Roman" pitchFamily="18" charset="0"/>
                <a:cs typeface="Times New Roman" pitchFamily="18" charset="0"/>
              </a:rPr>
              <a:t>time based </a:t>
            </a:r>
            <a:r>
              <a:rPr lang="en-US" dirty="0" smtClean="0">
                <a:latin typeface="Times New Roman" pitchFamily="18" charset="0"/>
                <a:cs typeface="Times New Roman" pitchFamily="18" charset="0"/>
              </a:rPr>
              <a:t>access. Here, we give certain time frame to each channel. </a:t>
            </a:r>
          </a:p>
          <a:p>
            <a:pPr algn="just"/>
            <a:r>
              <a:rPr lang="en-US" dirty="0" smtClean="0">
                <a:latin typeface="Times New Roman" pitchFamily="18" charset="0"/>
                <a:cs typeface="Times New Roman" pitchFamily="18" charset="0"/>
              </a:rPr>
              <a:t>Within that time frame, </a:t>
            </a:r>
            <a:r>
              <a:rPr lang="en-US" dirty="0" smtClean="0">
                <a:solidFill>
                  <a:srgbClr val="FF0000"/>
                </a:solidFill>
                <a:latin typeface="Times New Roman" pitchFamily="18" charset="0"/>
                <a:cs typeface="Times New Roman" pitchFamily="18" charset="0"/>
              </a:rPr>
              <a:t>the channel can access the entire spectrum bandwidth.</a:t>
            </a:r>
          </a:p>
          <a:p>
            <a:pPr algn="just"/>
            <a:r>
              <a:rPr lang="en-US" dirty="0" smtClean="0">
                <a:latin typeface="Times New Roman" pitchFamily="18" charset="0"/>
                <a:cs typeface="Times New Roman" pitchFamily="18" charset="0"/>
              </a:rPr>
              <a:t>Each station got a fixed </a:t>
            </a:r>
            <a:r>
              <a:rPr lang="en-US" dirty="0" smtClean="0">
                <a:solidFill>
                  <a:srgbClr val="FF0000"/>
                </a:solidFill>
                <a:latin typeface="Times New Roman" pitchFamily="18" charset="0"/>
                <a:cs typeface="Times New Roman" pitchFamily="18" charset="0"/>
              </a:rPr>
              <a:t>length or slot</a:t>
            </a:r>
            <a:r>
              <a:rPr lang="en-US" dirty="0" smtClean="0">
                <a:latin typeface="Times New Roman" pitchFamily="18" charset="0"/>
                <a:cs typeface="Times New Roman" pitchFamily="18" charset="0"/>
              </a:rPr>
              <a:t>. The slots, which are unused will remain in idle stage.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packets </a:t>
            </a:r>
            <a:r>
              <a:rPr lang="en-US" dirty="0" smtClean="0">
                <a:solidFill>
                  <a:srgbClr val="FF0000"/>
                </a:solidFill>
                <a:latin typeface="Times New Roman" pitchFamily="18" charset="0"/>
                <a:cs typeface="Times New Roman" pitchFamily="18" charset="0"/>
              </a:rPr>
              <a:t>1, 3 and 4 are active, </a:t>
            </a:r>
            <a:r>
              <a:rPr lang="en-US" dirty="0" smtClean="0">
                <a:latin typeface="Times New Roman" pitchFamily="18" charset="0"/>
                <a:cs typeface="Times New Roman" pitchFamily="18" charset="0"/>
              </a:rPr>
              <a:t>which transmits data. </a:t>
            </a:r>
          </a:p>
          <a:p>
            <a:pPr algn="just"/>
            <a:r>
              <a:rPr lang="en-US" dirty="0" smtClean="0">
                <a:latin typeface="Times New Roman" pitchFamily="18" charset="0"/>
                <a:cs typeface="Times New Roman" pitchFamily="18" charset="0"/>
              </a:rPr>
              <a:t>packets </a:t>
            </a:r>
            <a:r>
              <a:rPr lang="en-US" dirty="0" smtClean="0">
                <a:solidFill>
                  <a:srgbClr val="FF0000"/>
                </a:solidFill>
                <a:latin typeface="Times New Roman" pitchFamily="18" charset="0"/>
                <a:cs typeface="Times New Roman" pitchFamily="18" charset="0"/>
              </a:rPr>
              <a:t>2 and 5 are idle </a:t>
            </a:r>
            <a:r>
              <a:rPr lang="en-US" dirty="0" smtClean="0">
                <a:latin typeface="Times New Roman" pitchFamily="18" charset="0"/>
                <a:cs typeface="Times New Roman" pitchFamily="18" charset="0"/>
              </a:rPr>
              <a:t>because of their </a:t>
            </a:r>
            <a:r>
              <a:rPr lang="en-US" dirty="0" smtClean="0">
                <a:solidFill>
                  <a:srgbClr val="FF0000"/>
                </a:solidFill>
                <a:latin typeface="Times New Roman" pitchFamily="18" charset="0"/>
                <a:cs typeface="Times New Roman" pitchFamily="18" charset="0"/>
              </a:rPr>
              <a:t>non-participation</a:t>
            </a:r>
            <a:r>
              <a:rPr lang="en-US" dirty="0" smtClean="0">
                <a:latin typeface="Times New Roman" pitchFamily="18" charset="0"/>
                <a:cs typeface="Times New Roman" pitchFamily="18" charset="0"/>
              </a:rPr>
              <a:t>. This format gets repeated every time we assign bandwidth to that particular channel.</a:t>
            </a:r>
            <a:endParaRPr lang="en-US" dirty="0">
              <a:latin typeface="Times New Roman" pitchFamily="18" charset="0"/>
              <a:cs typeface="Times New Roman" pitchFamily="18" charset="0"/>
            </a:endParaRPr>
          </a:p>
        </p:txBody>
      </p:sp>
      <p:pic>
        <p:nvPicPr>
          <p:cNvPr id="2050" name="Picture 2" descr="C:\Users\ISWARYA\Desktop\tdma.jpg"/>
          <p:cNvPicPr>
            <a:picLocks noChangeAspect="1" noChangeArrowheads="1"/>
          </p:cNvPicPr>
          <p:nvPr/>
        </p:nvPicPr>
        <p:blipFill>
          <a:blip r:embed="rId2"/>
          <a:srcRect/>
          <a:stretch>
            <a:fillRect/>
          </a:stretch>
        </p:blipFill>
        <p:spPr bwMode="auto">
          <a:xfrm>
            <a:off x="1447800" y="4648200"/>
            <a:ext cx="8001000" cy="277368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Suppose, we want to send </a:t>
            </a:r>
            <a:r>
              <a:rPr lang="en-US" dirty="0" smtClean="0">
                <a:solidFill>
                  <a:srgbClr val="FF0000"/>
                </a:solidFill>
                <a:latin typeface="Times New Roman" pitchFamily="18" charset="0"/>
                <a:cs typeface="Times New Roman" pitchFamily="18" charset="0"/>
              </a:rPr>
              <a:t>five packets </a:t>
            </a:r>
            <a:r>
              <a:rPr lang="en-US" dirty="0" smtClean="0">
                <a:latin typeface="Times New Roman" pitchFamily="18" charset="0"/>
                <a:cs typeface="Times New Roman" pitchFamily="18" charset="0"/>
              </a:rPr>
              <a:t>of data to a particular channel in TDMA technique. </a:t>
            </a:r>
          </a:p>
          <a:p>
            <a:pPr algn="just"/>
            <a:r>
              <a:rPr lang="en-US" dirty="0" smtClean="0">
                <a:latin typeface="Times New Roman" pitchFamily="18" charset="0"/>
                <a:cs typeface="Times New Roman" pitchFamily="18" charset="0"/>
              </a:rPr>
              <a:t>So, we should assign them certain </a:t>
            </a:r>
            <a:r>
              <a:rPr lang="en-US" dirty="0" smtClean="0">
                <a:solidFill>
                  <a:srgbClr val="FF0000"/>
                </a:solidFill>
                <a:latin typeface="Times New Roman" pitchFamily="18" charset="0"/>
                <a:cs typeface="Times New Roman" pitchFamily="18" charset="0"/>
              </a:rPr>
              <a:t>time slots or time frame </a:t>
            </a:r>
            <a:r>
              <a:rPr lang="en-US" dirty="0" smtClean="0">
                <a:latin typeface="Times New Roman" pitchFamily="18" charset="0"/>
                <a:cs typeface="Times New Roman" pitchFamily="18" charset="0"/>
              </a:rPr>
              <a:t>within which it can access the entire bandwidth.</a:t>
            </a: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We have assigned certain time slots to a particular channel but it can also be </a:t>
            </a:r>
            <a:r>
              <a:rPr lang="en-US" dirty="0" smtClean="0">
                <a:solidFill>
                  <a:srgbClr val="FF0000"/>
                </a:solidFill>
                <a:latin typeface="Times New Roman" pitchFamily="18" charset="0"/>
                <a:cs typeface="Times New Roman" pitchFamily="18" charset="0"/>
              </a:rPr>
              <a:t>changed depending upon the load bearing capacity</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That means, if a channel is transmitting </a:t>
            </a:r>
            <a:r>
              <a:rPr lang="en-US" dirty="0" smtClean="0">
                <a:solidFill>
                  <a:srgbClr val="FF0000"/>
                </a:solidFill>
                <a:latin typeface="Times New Roman" pitchFamily="18" charset="0"/>
                <a:cs typeface="Times New Roman" pitchFamily="18" charset="0"/>
              </a:rPr>
              <a:t>heavier loads</a:t>
            </a:r>
            <a:r>
              <a:rPr lang="en-US" dirty="0" smtClean="0">
                <a:latin typeface="Times New Roman" pitchFamily="18" charset="0"/>
                <a:cs typeface="Times New Roman" pitchFamily="18" charset="0"/>
              </a:rPr>
              <a:t>, then it can be assigned a </a:t>
            </a:r>
            <a:r>
              <a:rPr lang="en-US" dirty="0" smtClean="0">
                <a:solidFill>
                  <a:srgbClr val="FF0000"/>
                </a:solidFill>
                <a:latin typeface="Times New Roman" pitchFamily="18" charset="0"/>
                <a:cs typeface="Times New Roman" pitchFamily="18" charset="0"/>
              </a:rPr>
              <a:t>bigger time slot </a:t>
            </a:r>
            <a:r>
              <a:rPr lang="en-US" dirty="0" smtClean="0">
                <a:latin typeface="Times New Roman" pitchFamily="18" charset="0"/>
                <a:cs typeface="Times New Roman" pitchFamily="18" charset="0"/>
              </a:rPr>
              <a:t>than the channel which is transmitting </a:t>
            </a:r>
            <a:r>
              <a:rPr lang="en-US" dirty="0" smtClean="0">
                <a:solidFill>
                  <a:srgbClr val="FF0000"/>
                </a:solidFill>
                <a:latin typeface="Times New Roman" pitchFamily="18" charset="0"/>
                <a:cs typeface="Times New Roman" pitchFamily="18" charset="0"/>
              </a:rPr>
              <a:t>lighter loads</a:t>
            </a:r>
            <a:r>
              <a:rPr lang="en-US" dirty="0" smtClean="0">
                <a:latin typeface="Times New Roman" pitchFamily="18" charset="0"/>
                <a:cs typeface="Times New Roman" pitchFamily="18" charset="0"/>
              </a:rPr>
              <a:t>. This is the biggest </a:t>
            </a:r>
            <a:r>
              <a:rPr lang="en-US" b="1" dirty="0" smtClean="0">
                <a:latin typeface="Times New Roman" pitchFamily="18" charset="0"/>
                <a:cs typeface="Times New Roman" pitchFamily="18" charset="0"/>
              </a:rPr>
              <a:t>advantage</a:t>
            </a:r>
            <a:r>
              <a:rPr lang="en-US" dirty="0" smtClean="0">
                <a:latin typeface="Times New Roman" pitchFamily="18" charset="0"/>
                <a:cs typeface="Times New Roman" pitchFamily="18" charset="0"/>
              </a:rPr>
              <a:t> of TDMA over FDMA</a:t>
            </a:r>
            <a:endParaRPr lang="en-US"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Advantages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.Another advantage of TDMA is that the </a:t>
            </a:r>
            <a:r>
              <a:rPr lang="en-US" dirty="0" smtClean="0">
                <a:solidFill>
                  <a:srgbClr val="FF0000"/>
                </a:solidFill>
                <a:latin typeface="Times New Roman" pitchFamily="18" charset="0"/>
                <a:cs typeface="Times New Roman" pitchFamily="18" charset="0"/>
              </a:rPr>
              <a:t>power consumption will be very low.</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Combination of FDMA and TDMA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In some applications, we use the </a:t>
            </a:r>
            <a:r>
              <a:rPr lang="en-US" b="1" dirty="0" smtClean="0">
                <a:latin typeface="Times New Roman" pitchFamily="18" charset="0"/>
                <a:cs typeface="Times New Roman" pitchFamily="18" charset="0"/>
              </a:rPr>
              <a:t>combination</a:t>
            </a:r>
            <a:r>
              <a:rPr lang="en-US" dirty="0" smtClean="0">
                <a:latin typeface="Times New Roman" pitchFamily="18" charset="0"/>
                <a:cs typeface="Times New Roman" pitchFamily="18" charset="0"/>
              </a:rPr>
              <a:t> of both </a:t>
            </a:r>
            <a:r>
              <a:rPr lang="en-US" b="1" dirty="0" smtClean="0">
                <a:latin typeface="Times New Roman" pitchFamily="18" charset="0"/>
                <a:cs typeface="Times New Roman" pitchFamily="18" charset="0"/>
              </a:rPr>
              <a:t>TDMA and FDMA</a:t>
            </a:r>
            <a:r>
              <a:rPr lang="en-US" dirty="0" smtClean="0">
                <a:latin typeface="Times New Roman" pitchFamily="18" charset="0"/>
                <a:cs typeface="Times New Roman" pitchFamily="18" charset="0"/>
              </a:rPr>
              <a:t> techniques. </a:t>
            </a:r>
          </a:p>
          <a:p>
            <a:pPr algn="just"/>
            <a:r>
              <a:rPr lang="en-US" dirty="0" smtClean="0">
                <a:latin typeface="Times New Roman" pitchFamily="18" charset="0"/>
                <a:cs typeface="Times New Roman" pitchFamily="18" charset="0"/>
              </a:rPr>
              <a:t>In this case, each channel will be operated in a particular </a:t>
            </a:r>
            <a:r>
              <a:rPr lang="en-US" dirty="0" smtClean="0">
                <a:solidFill>
                  <a:srgbClr val="FF0000"/>
                </a:solidFill>
                <a:latin typeface="Times New Roman" pitchFamily="18" charset="0"/>
                <a:cs typeface="Times New Roman" pitchFamily="18" charset="0"/>
              </a:rPr>
              <a:t>frequency band for a particular time </a:t>
            </a:r>
            <a:r>
              <a:rPr lang="en-US" dirty="0" smtClean="0">
                <a:latin typeface="Times New Roman" pitchFamily="18" charset="0"/>
                <a:cs typeface="Times New Roman" pitchFamily="18" charset="0"/>
              </a:rPr>
              <a:t>frame. </a:t>
            </a:r>
          </a:p>
          <a:p>
            <a:pPr algn="just"/>
            <a:r>
              <a:rPr lang="en-US" dirty="0" smtClean="0">
                <a:latin typeface="Times New Roman" pitchFamily="18" charset="0"/>
                <a:cs typeface="Times New Roman" pitchFamily="18" charset="0"/>
              </a:rPr>
              <a:t>In this case, the </a:t>
            </a:r>
            <a:r>
              <a:rPr lang="en-US" dirty="0" smtClean="0">
                <a:solidFill>
                  <a:srgbClr val="FF0000"/>
                </a:solidFill>
                <a:latin typeface="Times New Roman" pitchFamily="18" charset="0"/>
                <a:cs typeface="Times New Roman" pitchFamily="18" charset="0"/>
              </a:rPr>
              <a:t>frequency selection is more robust</a:t>
            </a:r>
            <a:r>
              <a:rPr lang="en-US" dirty="0" smtClean="0">
                <a:latin typeface="Times New Roman" pitchFamily="18" charset="0"/>
                <a:cs typeface="Times New Roman" pitchFamily="18" charset="0"/>
              </a:rPr>
              <a:t> and it has greater capacity over time compression.</a:t>
            </a:r>
            <a:endParaRPr lang="en-US"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CDMA (Code Division Multiple Access)</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92500"/>
          </a:bodyPr>
          <a:lstStyle/>
          <a:p>
            <a:pPr algn="just"/>
            <a:r>
              <a:rPr lang="en-US" dirty="0" smtClean="0">
                <a:latin typeface="Times New Roman" pitchFamily="18" charset="0"/>
                <a:cs typeface="Times New Roman" pitchFamily="18" charset="0"/>
              </a:rPr>
              <a:t>In CDMA technique, </a:t>
            </a:r>
            <a:r>
              <a:rPr lang="en-US" dirty="0" smtClean="0">
                <a:solidFill>
                  <a:srgbClr val="FF0000"/>
                </a:solidFill>
                <a:latin typeface="Times New Roman" pitchFamily="18" charset="0"/>
                <a:cs typeface="Times New Roman" pitchFamily="18" charset="0"/>
              </a:rPr>
              <a:t>a unique code has been assigned to each channel to distinguish from each other.</a:t>
            </a:r>
          </a:p>
          <a:p>
            <a:pPr algn="just"/>
            <a:r>
              <a:rPr lang="en-US" dirty="0" smtClean="0">
                <a:latin typeface="Times New Roman" pitchFamily="18" charset="0"/>
                <a:cs typeface="Times New Roman" pitchFamily="18" charset="0"/>
              </a:rPr>
              <a:t> A perfect </a:t>
            </a:r>
            <a:r>
              <a:rPr lang="en-US" b="1" dirty="0" smtClean="0">
                <a:latin typeface="Times New Roman" pitchFamily="18" charset="0"/>
                <a:cs typeface="Times New Roman" pitchFamily="18" charset="0"/>
              </a:rPr>
              <a:t>example</a:t>
            </a:r>
            <a:r>
              <a:rPr lang="en-US" dirty="0" smtClean="0">
                <a:latin typeface="Times New Roman" pitchFamily="18" charset="0"/>
                <a:cs typeface="Times New Roman" pitchFamily="18" charset="0"/>
              </a:rPr>
              <a:t> of this type of multiple access is our </a:t>
            </a:r>
            <a:r>
              <a:rPr lang="en-US" dirty="0" smtClean="0">
                <a:solidFill>
                  <a:srgbClr val="FF0000"/>
                </a:solidFill>
                <a:latin typeface="Times New Roman" pitchFamily="18" charset="0"/>
                <a:cs typeface="Times New Roman" pitchFamily="18" charset="0"/>
              </a:rPr>
              <a:t>cellular system.</a:t>
            </a:r>
          </a:p>
          <a:p>
            <a:pPr algn="just"/>
            <a:r>
              <a:rPr lang="en-US" dirty="0" smtClean="0">
                <a:latin typeface="Times New Roman" pitchFamily="18" charset="0"/>
                <a:cs typeface="Times New Roman" pitchFamily="18" charset="0"/>
              </a:rPr>
              <a:t> We can see that no two persons’ mobile number match with each other although they are same X or Y mobile service providing company’s customers using the same bandwidth.</a:t>
            </a:r>
            <a:endParaRPr lang="en-US"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Encoded signal = Original data × chipping                            sequence</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CDMA process, we do the decoding of inner product of the encoded signal and chipping sequence.</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Geostationary Orbit</a:t>
            </a:r>
            <a:endParaRPr lang="en-US" dirty="0"/>
          </a:p>
        </p:txBody>
      </p:sp>
      <p:sp>
        <p:nvSpPr>
          <p:cNvPr id="7" name="Rectangle 6"/>
          <p:cNvSpPr/>
          <p:nvPr/>
        </p:nvSpPr>
        <p:spPr>
          <a:xfrm>
            <a:off x="457200" y="1676400"/>
            <a:ext cx="8686800" cy="3046988"/>
          </a:xfrm>
          <a:prstGeom prst="rect">
            <a:avLst/>
          </a:prstGeom>
        </p:spPr>
        <p:txBody>
          <a:bodyPr wrap="square">
            <a:spAutoFit/>
          </a:bodyPr>
          <a:lstStyle/>
          <a:p>
            <a:pPr algn="just">
              <a:buFont typeface="Arial" pitchFamily="34" charset="0"/>
              <a:buChar char="•"/>
            </a:pPr>
            <a:r>
              <a:rPr lang="en-US" sz="3200" dirty="0" smtClean="0">
                <a:latin typeface="Times New Roman" pitchFamily="18" charset="0"/>
                <a:cs typeface="Times New Roman" pitchFamily="18" charset="0"/>
              </a:rPr>
              <a:t>The most common orbit used for satellite communications is the geostationary orbit (GEO). </a:t>
            </a:r>
          </a:p>
          <a:p>
            <a:pPr algn="just">
              <a:buFont typeface="Arial" pitchFamily="34" charset="0"/>
              <a:buChar char="•"/>
            </a:pPr>
            <a:r>
              <a:rPr lang="en-US" sz="3200" dirty="0" smtClean="0">
                <a:latin typeface="Times New Roman" pitchFamily="18" charset="0"/>
                <a:cs typeface="Times New Roman" pitchFamily="18" charset="0"/>
              </a:rPr>
              <a:t>This is the orbit described above </a:t>
            </a:r>
            <a:r>
              <a:rPr lang="en-US" sz="3200" dirty="0" smtClean="0">
                <a:solidFill>
                  <a:srgbClr val="FF0000"/>
                </a:solidFill>
                <a:latin typeface="Times New Roman" pitchFamily="18" charset="0"/>
                <a:cs typeface="Times New Roman" pitchFamily="18" charset="0"/>
              </a:rPr>
              <a:t>the rotational period is equal to that of the Earth. </a:t>
            </a:r>
          </a:p>
          <a:p>
            <a:pPr algn="just">
              <a:buFont typeface="Arial" pitchFamily="34" charset="0"/>
              <a:buChar char="•"/>
            </a:pPr>
            <a:r>
              <a:rPr lang="en-US" sz="3200" dirty="0" smtClean="0">
                <a:latin typeface="Times New Roman" pitchFamily="18" charset="0"/>
                <a:cs typeface="Times New Roman" pitchFamily="18" charset="0"/>
              </a:rPr>
              <a:t>The orbit has </a:t>
            </a:r>
            <a:r>
              <a:rPr lang="en-US" sz="3200" dirty="0" smtClean="0">
                <a:solidFill>
                  <a:srgbClr val="FF0000"/>
                </a:solidFill>
                <a:latin typeface="Times New Roman" pitchFamily="18" charset="0"/>
                <a:cs typeface="Times New Roman" pitchFamily="18" charset="0"/>
              </a:rPr>
              <a:t>zero inclination so is an equatorial orbit </a:t>
            </a:r>
            <a:r>
              <a:rPr lang="en-US" sz="3200" dirty="0" smtClean="0">
                <a:latin typeface="Times New Roman" pitchFamily="18" charset="0"/>
                <a:cs typeface="Times New Roman" pitchFamily="18" charset="0"/>
              </a:rPr>
              <a:t>( located directly above the equator )</a:t>
            </a:r>
            <a:endParaRPr lang="en-US" sz="3200" dirty="0">
              <a:latin typeface="Times New Roman" pitchFamily="18" charset="0"/>
              <a:cs typeface="Times New Roman" pitchFamily="18" charset="0"/>
            </a:endParaRPr>
          </a:p>
        </p:txBody>
      </p:sp>
      <p:sp>
        <p:nvSpPr>
          <p:cNvPr id="8" name="Content Placeholder 7"/>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Chipping sequence </a:t>
            </a:r>
            <a:endParaRPr lang="en-US" b="1" dirty="0">
              <a:latin typeface="Times New Roman" pitchFamily="18" charset="0"/>
              <a:cs typeface="Times New Roman" pitchFamily="18" charset="0"/>
            </a:endParaRPr>
          </a:p>
        </p:txBody>
      </p:sp>
      <p:pic>
        <p:nvPicPr>
          <p:cNvPr id="4" name="Content Placeholder 3" descr="C:\Users\ISWARYA\Downloads\Drzewo_ciagow_ortogonalnych (1).png"/>
          <p:cNvPicPr>
            <a:picLocks noGrp="1" noChangeAspect="1" noChangeArrowheads="1"/>
          </p:cNvPicPr>
          <p:nvPr>
            <p:ph idx="1"/>
          </p:nvPr>
        </p:nvPicPr>
        <p:blipFill>
          <a:blip r:embed="rId2"/>
          <a:srcRect/>
          <a:stretch>
            <a:fillRect/>
          </a:stretch>
        </p:blipFill>
        <p:spPr bwMode="auto">
          <a:xfrm>
            <a:off x="1833562" y="1977231"/>
            <a:ext cx="5476875" cy="37719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Advantages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It allows all users to coexist and use the </a:t>
            </a:r>
            <a:r>
              <a:rPr lang="en-US" dirty="0" smtClean="0">
                <a:solidFill>
                  <a:srgbClr val="FF0000"/>
                </a:solidFill>
                <a:latin typeface="Times New Roman" pitchFamily="18" charset="0"/>
                <a:cs typeface="Times New Roman" pitchFamily="18" charset="0"/>
              </a:rPr>
              <a:t>entire bandwidth at the same time. </a:t>
            </a:r>
          </a:p>
          <a:p>
            <a:pPr algn="just"/>
            <a:r>
              <a:rPr lang="en-US" dirty="0" smtClean="0">
                <a:latin typeface="Times New Roman" pitchFamily="18" charset="0"/>
                <a:cs typeface="Times New Roman" pitchFamily="18" charset="0"/>
              </a:rPr>
              <a:t>Since </a:t>
            </a:r>
            <a:r>
              <a:rPr lang="en-US" dirty="0" smtClean="0">
                <a:solidFill>
                  <a:srgbClr val="FF0000"/>
                </a:solidFill>
                <a:latin typeface="Times New Roman" pitchFamily="18" charset="0"/>
                <a:cs typeface="Times New Roman" pitchFamily="18" charset="0"/>
              </a:rPr>
              <a:t>each user has different code</a:t>
            </a:r>
            <a:r>
              <a:rPr lang="en-US" dirty="0" smtClean="0">
                <a:latin typeface="Times New Roman" pitchFamily="18" charset="0"/>
                <a:cs typeface="Times New Roman" pitchFamily="18" charset="0"/>
              </a:rPr>
              <a:t>, there won’t be any interference.</a:t>
            </a:r>
          </a:p>
          <a:p>
            <a:pPr algn="just"/>
            <a:r>
              <a:rPr lang="en-US" dirty="0" smtClean="0"/>
              <a:t> </a:t>
            </a:r>
            <a:r>
              <a:rPr lang="en-US" dirty="0" smtClean="0">
                <a:latin typeface="Times New Roman" pitchFamily="18" charset="0"/>
                <a:cs typeface="Times New Roman" pitchFamily="18" charset="0"/>
              </a:rPr>
              <a:t>The best part of this technique is that each </a:t>
            </a:r>
            <a:r>
              <a:rPr lang="en-US" dirty="0" smtClean="0">
                <a:solidFill>
                  <a:srgbClr val="FF0000"/>
                </a:solidFill>
                <a:latin typeface="Times New Roman" pitchFamily="18" charset="0"/>
                <a:cs typeface="Times New Roman" pitchFamily="18" charset="0"/>
              </a:rPr>
              <a:t>station can use the entire spectrum at all time.</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Space-division multiple access</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(SDMA)</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latin typeface="Times New Roman" pitchFamily="18" charset="0"/>
                <a:cs typeface="Times New Roman" pitchFamily="18" charset="0"/>
              </a:rPr>
              <a:t>Space-division multiple access</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SDMA</a:t>
            </a:r>
            <a:r>
              <a:rPr lang="en-US" dirty="0" smtClean="0">
                <a:latin typeface="Times New Roman" pitchFamily="18" charset="0"/>
                <a:cs typeface="Times New Roman" pitchFamily="18" charset="0"/>
              </a:rPr>
              <a:t>) is a channel access method based on creating </a:t>
            </a:r>
            <a:r>
              <a:rPr lang="en-US" dirty="0" smtClean="0">
                <a:solidFill>
                  <a:srgbClr val="FF0000"/>
                </a:solidFill>
                <a:latin typeface="Times New Roman" pitchFamily="18" charset="0"/>
                <a:cs typeface="Times New Roman" pitchFamily="18" charset="0"/>
              </a:rPr>
              <a:t>parallel spatial pipes </a:t>
            </a:r>
            <a:r>
              <a:rPr lang="en-US" dirty="0" smtClean="0">
                <a:latin typeface="Times New Roman" pitchFamily="18" charset="0"/>
                <a:cs typeface="Times New Roman" pitchFamily="18" charset="0"/>
              </a:rPr>
              <a:t>(focused signal beams) using advanced antenna technology next to higher capacity pipes through spatial multiplexing and/or diversity, by which it is able to offer superior performance in radio multiple access communication systems (where multiple users may need to use the communication media simultaneously). </a:t>
            </a:r>
            <a:endParaRPr lang="en-US"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In traditional mobile cellular network systems, the base station has no information on the </a:t>
            </a:r>
            <a:r>
              <a:rPr lang="en-US" dirty="0" smtClean="0">
                <a:solidFill>
                  <a:srgbClr val="FF0000"/>
                </a:solidFill>
                <a:latin typeface="Times New Roman" pitchFamily="18" charset="0"/>
                <a:cs typeface="Times New Roman" pitchFamily="18" charset="0"/>
              </a:rPr>
              <a:t>position of the mobile units within the cell </a:t>
            </a:r>
            <a:r>
              <a:rPr lang="en-US" dirty="0" smtClean="0">
                <a:latin typeface="Times New Roman" pitchFamily="18" charset="0"/>
                <a:cs typeface="Times New Roman" pitchFamily="18" charset="0"/>
              </a:rPr>
              <a:t>and radiates the signal in all directions within the cell in order to provide radio coverage.</a:t>
            </a:r>
          </a:p>
          <a:p>
            <a:pPr algn="just"/>
            <a:r>
              <a:rPr lang="en-US" dirty="0" smtClean="0">
                <a:latin typeface="Times New Roman" pitchFamily="18" charset="0"/>
                <a:cs typeface="Times New Roman" pitchFamily="18" charset="0"/>
              </a:rPr>
              <a:t> This method results in </a:t>
            </a:r>
            <a:r>
              <a:rPr lang="en-US" dirty="0" smtClean="0">
                <a:solidFill>
                  <a:srgbClr val="FF0000"/>
                </a:solidFill>
                <a:latin typeface="Times New Roman" pitchFamily="18" charset="0"/>
                <a:cs typeface="Times New Roman" pitchFamily="18" charset="0"/>
              </a:rPr>
              <a:t>wasting power on transmissions </a:t>
            </a:r>
            <a:r>
              <a:rPr lang="en-US" dirty="0" smtClean="0">
                <a:latin typeface="Times New Roman" pitchFamily="18" charset="0"/>
                <a:cs typeface="Times New Roman" pitchFamily="18" charset="0"/>
              </a:rPr>
              <a:t>when there are no mobile units to reach, in addition to causing interference for adjacent cells using the same frequency, so called </a:t>
            </a:r>
            <a:r>
              <a:rPr lang="en-US" dirty="0" smtClean="0">
                <a:solidFill>
                  <a:srgbClr val="FF0000"/>
                </a:solidFill>
                <a:latin typeface="Times New Roman" pitchFamily="18" charset="0"/>
                <a:cs typeface="Times New Roman" pitchFamily="18" charset="0"/>
              </a:rPr>
              <a:t>co-channel cells. </a:t>
            </a:r>
          </a:p>
          <a:p>
            <a:pPr algn="just"/>
            <a:r>
              <a:rPr lang="en-US" dirty="0" smtClean="0">
                <a:latin typeface="Times New Roman" pitchFamily="18" charset="0"/>
                <a:cs typeface="Times New Roman" pitchFamily="18" charset="0"/>
              </a:rPr>
              <a:t>Likewise, in reception, the </a:t>
            </a:r>
            <a:r>
              <a:rPr lang="en-US" dirty="0" smtClean="0">
                <a:solidFill>
                  <a:srgbClr val="FF0000"/>
                </a:solidFill>
                <a:latin typeface="Times New Roman" pitchFamily="18" charset="0"/>
                <a:cs typeface="Times New Roman" pitchFamily="18" charset="0"/>
              </a:rPr>
              <a:t>antenna receives signals coming from all directions </a:t>
            </a:r>
            <a:r>
              <a:rPr lang="en-US" dirty="0" smtClean="0">
                <a:latin typeface="Times New Roman" pitchFamily="18" charset="0"/>
                <a:cs typeface="Times New Roman" pitchFamily="18" charset="0"/>
              </a:rPr>
              <a:t>including noise and interference signals.</a:t>
            </a:r>
            <a:endParaRPr lang="en-US"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'Intelsat'</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latin typeface="Times New Roman" pitchFamily="18" charset="0"/>
                <a:cs typeface="Times New Roman" pitchFamily="18" charset="0"/>
              </a:rPr>
              <a:t>By using smart antenna technology and differing spatial locations of mobile units within the cell, space-division multiple access techniques offer attractive performance enhancements. </a:t>
            </a:r>
          </a:p>
          <a:p>
            <a:pPr algn="just"/>
            <a:r>
              <a:rPr lang="en-US" dirty="0" smtClean="0">
                <a:latin typeface="Times New Roman" pitchFamily="18" charset="0"/>
                <a:cs typeface="Times New Roman" pitchFamily="18" charset="0"/>
              </a:rPr>
              <a:t>The radiation pattern of the base station, both in transmission and reception, is adapted to each user to obtain highest gain in the direction of that user. This is often done using phased array techniques.</a:t>
            </a:r>
            <a:endParaRPr lang="en-US"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smtClean="0"/>
              <a:t>Definition</a:t>
            </a:r>
            <a:r>
              <a:rPr lang="en-US" dirty="0" smtClean="0"/>
              <a:t>: Intelsat, S.A. is a leading provider of communication satellite services. Intelsat was originally formed as the </a:t>
            </a:r>
            <a:r>
              <a:rPr lang="en-US" dirty="0" smtClean="0">
                <a:solidFill>
                  <a:srgbClr val="FF0000"/>
                </a:solidFill>
              </a:rPr>
              <a:t>International Telecommunications Satellite Organization </a:t>
            </a:r>
            <a:r>
              <a:rPr lang="en-US" dirty="0" smtClean="0"/>
              <a:t>(INTELSAT</a:t>
            </a:r>
            <a:r>
              <a:rPr lang="en-US" dirty="0" smtClean="0"/>
              <a:t>).</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From </a:t>
            </a:r>
            <a:r>
              <a:rPr lang="en-US" dirty="0" smtClean="0">
                <a:solidFill>
                  <a:srgbClr val="FF0000"/>
                </a:solidFill>
              </a:rPr>
              <a:t>1964 to 2001 </a:t>
            </a:r>
            <a:r>
              <a:rPr lang="en-US" dirty="0" smtClean="0"/>
              <a:t>it was an intergovernmental conglomerate that owned and </a:t>
            </a:r>
            <a:r>
              <a:rPr lang="en-US" dirty="0" smtClean="0">
                <a:solidFill>
                  <a:srgbClr val="FF0000"/>
                </a:solidFill>
              </a:rPr>
              <a:t>managed a group of communication satellites </a:t>
            </a:r>
            <a:r>
              <a:rPr lang="en-US" dirty="0" smtClean="0"/>
              <a:t>that provided international broadcast services. Intelsat currently operates a fleet of </a:t>
            </a:r>
            <a:r>
              <a:rPr lang="en-US" dirty="0" smtClean="0">
                <a:solidFill>
                  <a:srgbClr val="FF0000"/>
                </a:solidFill>
              </a:rPr>
              <a:t>52 communication satellites </a:t>
            </a:r>
            <a:r>
              <a:rPr lang="en-US" dirty="0" smtClean="0"/>
              <a:t>- one of the largest fleet maintained by any organization as of March 2011</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b="1" dirty="0" smtClean="0"/>
              <a:t>Description</a:t>
            </a:r>
            <a:r>
              <a:rPr lang="en-US" dirty="0" smtClean="0"/>
              <a:t>: The IGO, or intergovernmental organization, began with a group of 11 participant countries on 20 August 1964. </a:t>
            </a:r>
            <a:r>
              <a:rPr lang="en-US" dirty="0" err="1" smtClean="0"/>
              <a:t>Intelsat’s</a:t>
            </a:r>
            <a:r>
              <a:rPr lang="en-US" dirty="0" smtClean="0"/>
              <a:t> first major satellite, namely the </a:t>
            </a:r>
            <a:r>
              <a:rPr lang="en-US" dirty="0" smtClean="0">
                <a:solidFill>
                  <a:srgbClr val="FF0000"/>
                </a:solidFill>
              </a:rPr>
              <a:t>INTELSAT I,</a:t>
            </a:r>
            <a:r>
              <a:rPr lang="en-US" dirty="0" smtClean="0"/>
              <a:t> was placed in the geostationary orbit by a Delta D rocket. The geostationary orbit was above the Atlantic Ocean.</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smtClean="0"/>
              <a:t>name of the IGO was changed in the year 1973 and thereafter it had 80 signatories. The </a:t>
            </a:r>
            <a:r>
              <a:rPr lang="en-US" dirty="0" err="1" smtClean="0"/>
              <a:t>organisation</a:t>
            </a:r>
            <a:r>
              <a:rPr lang="en-US" dirty="0" smtClean="0"/>
              <a:t> provides communications services to around 150 countries and over 600 Earth stations. The intergovernmental </a:t>
            </a:r>
            <a:r>
              <a:rPr lang="en-US" dirty="0" err="1" smtClean="0"/>
              <a:t>organisation</a:t>
            </a:r>
            <a:r>
              <a:rPr lang="en-US" dirty="0" smtClean="0"/>
              <a:t> had around 100 members by 2001. In the same year, INTELSAT was privatized and its name was changed to Intelsat.</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number of Intelsat satellites and ocean-spanning fiber-optic lines allow fast and immediate re-routing of traffic in case one of the satellites fails. New satellites made with modern technology are more robust and last longer since they have larger capacity.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1371600" y="6019800"/>
            <a:ext cx="4428713" cy="369332"/>
          </a:xfrm>
          <a:prstGeom prst="rect">
            <a:avLst/>
          </a:prstGeom>
        </p:spPr>
        <p:txBody>
          <a:bodyPr wrap="none">
            <a:spAutoFit/>
          </a:bodyPr>
          <a:lstStyle/>
          <a:p>
            <a:r>
              <a:rPr lang="en-US" dirty="0" smtClean="0"/>
              <a:t>https://en.wikipedia.org/wiki/File:Geostat.gif</a:t>
            </a:r>
            <a:endParaRPr lang="en-US" dirty="0"/>
          </a:p>
        </p:txBody>
      </p:sp>
      <p:pic>
        <p:nvPicPr>
          <p:cNvPr id="7" name="Picture 2" descr="C:\Users\ISWARYA\Desktop\1427284.png"/>
          <p:cNvPicPr>
            <a:picLocks noGrp="1" noChangeAspect="1" noChangeArrowheads="1"/>
          </p:cNvPicPr>
          <p:nvPr>
            <p:ph idx="1"/>
          </p:nvPr>
        </p:nvPicPr>
        <p:blipFill>
          <a:blip r:embed="rId2"/>
          <a:srcRect/>
          <a:stretch>
            <a:fillRect/>
          </a:stretch>
        </p:blipFill>
        <p:spPr bwMode="auto">
          <a:xfrm>
            <a:off x="1295400" y="1447800"/>
            <a:ext cx="6203337" cy="4636624"/>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corporate headquarters of Intelsat is located in Luxembourg and contains majority of the staff and satellite functions. The administrative headquarters in Washington, DC with other Intelsat corporation offices are also located there.</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Intelsat </a:t>
            </a:r>
            <a:r>
              <a:rPr lang="en-US" dirty="0" smtClean="0"/>
              <a:t>announced in 2012 that by mid-2014, they would shift their US headquarters from Washington to nearby </a:t>
            </a:r>
            <a:r>
              <a:rPr lang="en-US" dirty="0" err="1" smtClean="0"/>
              <a:t>Tysons</a:t>
            </a:r>
            <a:r>
              <a:rPr lang="en-US" dirty="0" smtClean="0"/>
              <a:t> Corner, Virginia. Since Intelsat is majorly an international business, it sources a major chunk of its revenue from non-U.S. located customers. Teleport </a:t>
            </a:r>
            <a:r>
              <a:rPr lang="en-US" dirty="0" err="1" smtClean="0"/>
              <a:t>Fuchsstadt</a:t>
            </a:r>
            <a:r>
              <a:rPr lang="en-US" dirty="0" smtClean="0"/>
              <a:t> in Germany is </a:t>
            </a:r>
            <a:r>
              <a:rPr lang="en-US" dirty="0" err="1" smtClean="0"/>
              <a:t>Intelsat's</a:t>
            </a:r>
            <a:r>
              <a:rPr lang="en-US" dirty="0" smtClean="0"/>
              <a:t> biggest teleport as of now.</a:t>
            </a:r>
            <a:br>
              <a:rPr lang="en-US" dirty="0" smtClean="0"/>
            </a:b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Intelsat </a:t>
            </a:r>
            <a:r>
              <a:rPr lang="en-US" dirty="0" smtClean="0"/>
              <a:t>announced in 2012 that by mid-2014, they would shift their US headquarters from Washington to nearby </a:t>
            </a:r>
            <a:r>
              <a:rPr lang="en-US" dirty="0" err="1" smtClean="0"/>
              <a:t>Tysons</a:t>
            </a:r>
            <a:r>
              <a:rPr lang="en-US" dirty="0" smtClean="0"/>
              <a:t> Corner, Virginia. Since Intelsat is majorly an international business, it sources a major chunk of its revenue from non-U.S. located customers. Teleport </a:t>
            </a:r>
            <a:r>
              <a:rPr lang="en-US" dirty="0" err="1" smtClean="0"/>
              <a:t>Fuchsstadt</a:t>
            </a:r>
            <a:r>
              <a:rPr lang="en-US" dirty="0" smtClean="0"/>
              <a:t> in Germany is </a:t>
            </a:r>
            <a:r>
              <a:rPr lang="en-US" dirty="0" err="1" smtClean="0"/>
              <a:t>Intelsat's</a:t>
            </a:r>
            <a:r>
              <a:rPr lang="en-US" dirty="0" smtClean="0"/>
              <a:t> biggest teleport as of now.</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Low Earth Orbit/Medium Earth Orbit</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A Low Earth Orbit (LEO), or Medium Earth Orbit (MEO) describes a satellite which circles close to the Earth. </a:t>
            </a:r>
          </a:p>
          <a:p>
            <a:pPr algn="just"/>
            <a:r>
              <a:rPr lang="en-US" dirty="0" smtClean="0">
                <a:latin typeface="Times New Roman" pitchFamily="18" charset="0"/>
                <a:cs typeface="Times New Roman" pitchFamily="18" charset="0"/>
              </a:rPr>
              <a:t>Generally, LEOs have </a:t>
            </a:r>
            <a:r>
              <a:rPr lang="en-US" dirty="0" smtClean="0">
                <a:solidFill>
                  <a:srgbClr val="FF0000"/>
                </a:solidFill>
                <a:latin typeface="Times New Roman" pitchFamily="18" charset="0"/>
                <a:cs typeface="Times New Roman" pitchFamily="18" charset="0"/>
              </a:rPr>
              <a:t>altitudes of around 300 – 1000 km with low inclination angles</a:t>
            </a:r>
            <a:r>
              <a:rPr lang="en-US" dirty="0" smtClean="0">
                <a:latin typeface="Times New Roman" pitchFamily="18" charset="0"/>
                <a:cs typeface="Times New Roman" pitchFamily="18" charset="0"/>
              </a:rPr>
              <a:t>, and MEOs have altitudes of around 10,000 km.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Satellites that observe our planet such as </a:t>
            </a:r>
            <a:r>
              <a:rPr lang="en-US" dirty="0" smtClean="0">
                <a:solidFill>
                  <a:srgbClr val="FF0000"/>
                </a:solidFill>
                <a:latin typeface="Times New Roman" pitchFamily="18" charset="0"/>
                <a:cs typeface="Times New Roman" pitchFamily="18" charset="0"/>
              </a:rPr>
              <a:t>remote sensing and weather satellites </a:t>
            </a:r>
            <a:r>
              <a:rPr lang="en-US" dirty="0" smtClean="0">
                <a:latin typeface="Times New Roman" pitchFamily="18" charset="0"/>
                <a:cs typeface="Times New Roman" pitchFamily="18" charset="0"/>
              </a:rPr>
              <a:t>often travel in a highly inclined LEO so they can capture detailed images of the Earth's surface due to their closeness to Earth.</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3074" name="Picture 2" descr="C:\Users\ISWARYA\Desktop\download (1).jfif"/>
          <p:cNvPicPr>
            <a:picLocks noChangeAspect="1" noChangeArrowheads="1"/>
          </p:cNvPicPr>
          <p:nvPr/>
        </p:nvPicPr>
        <p:blipFill>
          <a:blip r:embed="rId2"/>
          <a:srcRect/>
          <a:stretch>
            <a:fillRect/>
          </a:stretch>
        </p:blipFill>
        <p:spPr bwMode="auto">
          <a:xfrm>
            <a:off x="1905000" y="914400"/>
            <a:ext cx="4953000" cy="541374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Elliptical Orbits</a:t>
            </a:r>
            <a:br>
              <a:rPr lang="en-US" b="1"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A satellite in elliptical orbit follows an </a:t>
            </a:r>
            <a:r>
              <a:rPr lang="en-US" dirty="0" smtClean="0">
                <a:solidFill>
                  <a:srgbClr val="FF0000"/>
                </a:solidFill>
                <a:latin typeface="Times New Roman" pitchFamily="18" charset="0"/>
                <a:cs typeface="Times New Roman" pitchFamily="18" charset="0"/>
              </a:rPr>
              <a:t>oval-shaped path. </a:t>
            </a:r>
          </a:p>
          <a:p>
            <a:pPr algn="just"/>
            <a:r>
              <a:rPr lang="en-US" dirty="0" smtClean="0">
                <a:latin typeface="Times New Roman" pitchFamily="18" charset="0"/>
                <a:cs typeface="Times New Roman" pitchFamily="18" charset="0"/>
              </a:rPr>
              <a:t>One part of the orbit is closest to the centre of Earth (perigee) and another part is farthest away (apogee). </a:t>
            </a:r>
          </a:p>
          <a:p>
            <a:pPr algn="just"/>
            <a:r>
              <a:rPr lang="en-US" dirty="0" smtClean="0">
                <a:latin typeface="Times New Roman" pitchFamily="18" charset="0"/>
                <a:cs typeface="Times New Roman" pitchFamily="18" charset="0"/>
              </a:rPr>
              <a:t>A satellite in this type of orbit generally has an inclination angle of 64 degrees and takes about 12 hours to circle the planet.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2437</TotalTime>
  <Words>1305</Words>
  <Application>Microsoft Office PowerPoint</Application>
  <PresentationFormat>On-screen Show (4:3)</PresentationFormat>
  <Paragraphs>133</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UNIT 5</vt:lpstr>
      <vt:lpstr>Slide 2</vt:lpstr>
      <vt:lpstr>Orbits</vt:lpstr>
      <vt:lpstr>Geostationary Orbit</vt:lpstr>
      <vt:lpstr>Slide 5</vt:lpstr>
      <vt:lpstr>Low Earth Orbit/Medium Earth Orbit</vt:lpstr>
      <vt:lpstr>Slide 7</vt:lpstr>
      <vt:lpstr>Slide 8</vt:lpstr>
      <vt:lpstr>Elliptical Orbits  </vt:lpstr>
      <vt:lpstr>Slide 10</vt:lpstr>
      <vt:lpstr>Types of satellites</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Multiple Access techniques </vt:lpstr>
      <vt:lpstr>Slide 26</vt:lpstr>
      <vt:lpstr>FDMA (Frequency Division Multiple Access)</vt:lpstr>
      <vt:lpstr>Slide 28</vt:lpstr>
      <vt:lpstr>Slide 29</vt:lpstr>
      <vt:lpstr>Slide 30</vt:lpstr>
      <vt:lpstr>Slide 31</vt:lpstr>
      <vt:lpstr>TDMA (Time Division Multiple Access</vt:lpstr>
      <vt:lpstr>Slide 33</vt:lpstr>
      <vt:lpstr>Slide 34</vt:lpstr>
      <vt:lpstr>Slide 35</vt:lpstr>
      <vt:lpstr>Advantages</vt:lpstr>
      <vt:lpstr>Combination of FDMA and TDMA</vt:lpstr>
      <vt:lpstr>CDMA (Code Division Multiple Access) </vt:lpstr>
      <vt:lpstr>Slide 39</vt:lpstr>
      <vt:lpstr>Chipping sequence </vt:lpstr>
      <vt:lpstr>Advantages</vt:lpstr>
      <vt:lpstr>Space-division multiple access (SDMA)</vt:lpstr>
      <vt:lpstr>Slide 43</vt:lpstr>
      <vt:lpstr>Definition of 'Intelsat' </vt:lpstr>
      <vt:lpstr>Slide 45</vt:lpstr>
      <vt:lpstr>Slide 46</vt:lpstr>
      <vt:lpstr>`</vt:lpstr>
      <vt:lpstr>Slide 48</vt:lpstr>
      <vt:lpstr>Slide 49</vt:lpstr>
      <vt:lpstr>Slide 50</vt:lpstr>
      <vt:lpstr>Slide 51</vt:lpstr>
      <vt:lpstr>Slide 52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5</dc:title>
  <dc:creator/>
  <cp:lastModifiedBy>ISWARYA</cp:lastModifiedBy>
  <cp:revision>67</cp:revision>
  <dcterms:created xsi:type="dcterms:W3CDTF">2006-08-16T00:00:00Z</dcterms:created>
  <dcterms:modified xsi:type="dcterms:W3CDTF">2020-11-11T05:14:02Z</dcterms:modified>
</cp:coreProperties>
</file>